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5A38FC-1A33-4454-B1B6-5E023DDC0509}" v="15" dt="2026-01-29T09:01:04.3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thin T" userId="95bd3793096d4641" providerId="LiveId" clId="{7AE3858F-2C17-4DD3-BCFC-AB2A9B990B26}"/>
    <pc:docChg chg="modSld">
      <pc:chgData name="Nithin T" userId="95bd3793096d4641" providerId="LiveId" clId="{7AE3858F-2C17-4DD3-BCFC-AB2A9B990B26}" dt="2026-01-29T09:01:04.302" v="216" actId="14100"/>
      <pc:docMkLst>
        <pc:docMk/>
      </pc:docMkLst>
      <pc:sldChg chg="addSp modSp mod">
        <pc:chgData name="Nithin T" userId="95bd3793096d4641" providerId="LiveId" clId="{7AE3858F-2C17-4DD3-BCFC-AB2A9B990B26}" dt="2026-01-29T09:01:04.302" v="216" actId="14100"/>
        <pc:sldMkLst>
          <pc:docMk/>
          <pc:sldMk cId="0" sldId="256"/>
        </pc:sldMkLst>
        <pc:spChg chg="mod">
          <ac:chgData name="Nithin T" userId="95bd3793096d4641" providerId="LiveId" clId="{7AE3858F-2C17-4DD3-BCFC-AB2A9B990B26}" dt="2026-01-29T08:46:08.208" v="137" actId="14100"/>
          <ac:spMkLst>
            <pc:docMk/>
            <pc:sldMk cId="0" sldId="256"/>
            <ac:spMk id="2" creationId="{00000000-0000-0000-0000-000000000000}"/>
          </ac:spMkLst>
        </pc:spChg>
        <pc:spChg chg="mod">
          <ac:chgData name="Nithin T" userId="95bd3793096d4641" providerId="LiveId" clId="{7AE3858F-2C17-4DD3-BCFC-AB2A9B990B26}" dt="2026-01-29T08:46:02.842" v="136" actId="20577"/>
          <ac:spMkLst>
            <pc:docMk/>
            <pc:sldMk cId="0" sldId="256"/>
            <ac:spMk id="3" creationId="{00000000-0000-0000-0000-000000000000}"/>
          </ac:spMkLst>
        </pc:spChg>
        <pc:spChg chg="mod">
          <ac:chgData name="Nithin T" userId="95bd3793096d4641" providerId="LiveId" clId="{7AE3858F-2C17-4DD3-BCFC-AB2A9B990B26}" dt="2026-01-29T08:44:57.196" v="22" actId="20577"/>
          <ac:spMkLst>
            <pc:docMk/>
            <pc:sldMk cId="0" sldId="256"/>
            <ac:spMk id="4" creationId="{00000000-0000-0000-0000-000000000000}"/>
          </ac:spMkLst>
        </pc:spChg>
        <pc:spChg chg="mod">
          <ac:chgData name="Nithin T" userId="95bd3793096d4641" providerId="LiveId" clId="{7AE3858F-2C17-4DD3-BCFC-AB2A9B990B26}" dt="2026-01-29T09:00:00.862" v="152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Nithin T" userId="95bd3793096d4641" providerId="LiveId" clId="{7AE3858F-2C17-4DD3-BCFC-AB2A9B990B26}" dt="2026-01-29T09:00:32.748" v="210" actId="20577"/>
          <ac:spMkLst>
            <pc:docMk/>
            <pc:sldMk cId="0" sldId="256"/>
            <ac:spMk id="6" creationId="{00000000-0000-0000-0000-000000000000}"/>
          </ac:spMkLst>
        </pc:spChg>
        <pc:spChg chg="mod">
          <ac:chgData name="Nithin T" userId="95bd3793096d4641" providerId="LiveId" clId="{7AE3858F-2C17-4DD3-BCFC-AB2A9B990B26}" dt="2026-01-29T08:45:13.587" v="82" actId="20577"/>
          <ac:spMkLst>
            <pc:docMk/>
            <pc:sldMk cId="0" sldId="256"/>
            <ac:spMk id="7" creationId="{00000000-0000-0000-0000-000000000000}"/>
          </ac:spMkLst>
        </pc:spChg>
        <pc:spChg chg="mod">
          <ac:chgData name="Nithin T" userId="95bd3793096d4641" providerId="LiveId" clId="{7AE3858F-2C17-4DD3-BCFC-AB2A9B990B26}" dt="2026-01-29T09:00:46.138" v="212" actId="1076"/>
          <ac:spMkLst>
            <pc:docMk/>
            <pc:sldMk cId="0" sldId="256"/>
            <ac:spMk id="8" creationId="{00000000-0000-0000-0000-000000000000}"/>
          </ac:spMkLst>
        </pc:spChg>
        <pc:picChg chg="add mod">
          <ac:chgData name="Nithin T" userId="95bd3793096d4641" providerId="LiveId" clId="{7AE3858F-2C17-4DD3-BCFC-AB2A9B990B26}" dt="2026-01-29T08:57:16.757" v="148"/>
          <ac:picMkLst>
            <pc:docMk/>
            <pc:sldMk cId="0" sldId="256"/>
            <ac:picMk id="9" creationId="{CB1630F2-31C4-D732-E08D-E7C934873FCB}"/>
          </ac:picMkLst>
        </pc:picChg>
        <pc:picChg chg="add mod">
          <ac:chgData name="Nithin T" userId="95bd3793096d4641" providerId="LiveId" clId="{7AE3858F-2C17-4DD3-BCFC-AB2A9B990B26}" dt="2026-01-29T09:01:04.302" v="216" actId="14100"/>
          <ac:picMkLst>
            <pc:docMk/>
            <pc:sldMk cId="0" sldId="256"/>
            <ac:picMk id="1026" creationId="{373244EF-E462-6455-57ED-03D19067AD7C}"/>
          </ac:picMkLst>
        </pc:picChg>
      </pc:sldChg>
      <pc:sldChg chg="addSp modSp">
        <pc:chgData name="Nithin T" userId="95bd3793096d4641" providerId="LiveId" clId="{7AE3858F-2C17-4DD3-BCFC-AB2A9B990B26}" dt="2026-01-29T08:57:24.728" v="149"/>
        <pc:sldMkLst>
          <pc:docMk/>
          <pc:sldMk cId="0" sldId="257"/>
        </pc:sldMkLst>
        <pc:picChg chg="add mod">
          <ac:chgData name="Nithin T" userId="95bd3793096d4641" providerId="LiveId" clId="{7AE3858F-2C17-4DD3-BCFC-AB2A9B990B26}" dt="2026-01-29T08:57:24.728" v="149"/>
          <ac:picMkLst>
            <pc:docMk/>
            <pc:sldMk cId="0" sldId="257"/>
            <ac:picMk id="27" creationId="{4556F008-D8F9-8A78-E942-323CA4B6DCB8}"/>
          </ac:picMkLst>
        </pc:picChg>
      </pc:sldChg>
      <pc:sldChg chg="addSp modSp mod">
        <pc:chgData name="Nithin T" userId="95bd3793096d4641" providerId="LiveId" clId="{7AE3858F-2C17-4DD3-BCFC-AB2A9B990B26}" dt="2026-01-29T08:56:39.428" v="141" actId="1076"/>
        <pc:sldMkLst>
          <pc:docMk/>
          <pc:sldMk cId="0" sldId="258"/>
        </pc:sldMkLst>
        <pc:picChg chg="add mod">
          <ac:chgData name="Nithin T" userId="95bd3793096d4641" providerId="LiveId" clId="{7AE3858F-2C17-4DD3-BCFC-AB2A9B990B26}" dt="2026-01-29T08:56:39.428" v="141" actId="1076"/>
          <ac:picMkLst>
            <pc:docMk/>
            <pc:sldMk cId="0" sldId="258"/>
            <ac:picMk id="6" creationId="{3C54E112-8D4F-F799-CFB5-A96F601A95CE}"/>
          </ac:picMkLst>
        </pc:picChg>
      </pc:sldChg>
      <pc:sldChg chg="addSp modSp">
        <pc:chgData name="Nithin T" userId="95bd3793096d4641" providerId="LiveId" clId="{7AE3858F-2C17-4DD3-BCFC-AB2A9B990B26}" dt="2026-01-29T08:56:46.497" v="142"/>
        <pc:sldMkLst>
          <pc:docMk/>
          <pc:sldMk cId="0" sldId="259"/>
        </pc:sldMkLst>
        <pc:picChg chg="add mod">
          <ac:chgData name="Nithin T" userId="95bd3793096d4641" providerId="LiveId" clId="{7AE3858F-2C17-4DD3-BCFC-AB2A9B990B26}" dt="2026-01-29T08:56:46.497" v="142"/>
          <ac:picMkLst>
            <pc:docMk/>
            <pc:sldMk cId="0" sldId="259"/>
            <ac:picMk id="5" creationId="{AC789822-35AA-25C6-EAE5-CA872438B826}"/>
          </ac:picMkLst>
        </pc:picChg>
      </pc:sldChg>
      <pc:sldChg chg="addSp modSp">
        <pc:chgData name="Nithin T" userId="95bd3793096d4641" providerId="LiveId" clId="{7AE3858F-2C17-4DD3-BCFC-AB2A9B990B26}" dt="2026-01-29T08:56:51.734" v="143"/>
        <pc:sldMkLst>
          <pc:docMk/>
          <pc:sldMk cId="0" sldId="260"/>
        </pc:sldMkLst>
        <pc:picChg chg="add mod">
          <ac:chgData name="Nithin T" userId="95bd3793096d4641" providerId="LiveId" clId="{7AE3858F-2C17-4DD3-BCFC-AB2A9B990B26}" dt="2026-01-29T08:56:51.734" v="143"/>
          <ac:picMkLst>
            <pc:docMk/>
            <pc:sldMk cId="0" sldId="260"/>
            <ac:picMk id="24" creationId="{181734CE-6D9D-416A-A40C-3CB331CD0C4C}"/>
          </ac:picMkLst>
        </pc:picChg>
      </pc:sldChg>
      <pc:sldChg chg="addSp modSp">
        <pc:chgData name="Nithin T" userId="95bd3793096d4641" providerId="LiveId" clId="{7AE3858F-2C17-4DD3-BCFC-AB2A9B990B26}" dt="2026-01-29T08:56:55.569" v="144"/>
        <pc:sldMkLst>
          <pc:docMk/>
          <pc:sldMk cId="0" sldId="261"/>
        </pc:sldMkLst>
        <pc:picChg chg="add mod">
          <ac:chgData name="Nithin T" userId="95bd3793096d4641" providerId="LiveId" clId="{7AE3858F-2C17-4DD3-BCFC-AB2A9B990B26}" dt="2026-01-29T08:56:55.569" v="144"/>
          <ac:picMkLst>
            <pc:docMk/>
            <pc:sldMk cId="0" sldId="261"/>
            <ac:picMk id="29" creationId="{E8E38774-D11B-F3EB-C634-4E6C90B20E1F}"/>
          </ac:picMkLst>
        </pc:picChg>
      </pc:sldChg>
      <pc:sldChg chg="addSp modSp">
        <pc:chgData name="Nithin T" userId="95bd3793096d4641" providerId="LiveId" clId="{7AE3858F-2C17-4DD3-BCFC-AB2A9B990B26}" dt="2026-01-29T08:56:57.907" v="145"/>
        <pc:sldMkLst>
          <pc:docMk/>
          <pc:sldMk cId="0" sldId="262"/>
        </pc:sldMkLst>
        <pc:picChg chg="add mod">
          <ac:chgData name="Nithin T" userId="95bd3793096d4641" providerId="LiveId" clId="{7AE3858F-2C17-4DD3-BCFC-AB2A9B990B26}" dt="2026-01-29T08:56:57.907" v="145"/>
          <ac:picMkLst>
            <pc:docMk/>
            <pc:sldMk cId="0" sldId="262"/>
            <ac:picMk id="29" creationId="{19DCF57C-238F-B4E0-912F-90CE7336D943}"/>
          </ac:picMkLst>
        </pc:picChg>
      </pc:sldChg>
      <pc:sldChg chg="addSp modSp">
        <pc:chgData name="Nithin T" userId="95bd3793096d4641" providerId="LiveId" clId="{7AE3858F-2C17-4DD3-BCFC-AB2A9B990B26}" dt="2026-01-29T08:56:59.733" v="146"/>
        <pc:sldMkLst>
          <pc:docMk/>
          <pc:sldMk cId="0" sldId="263"/>
        </pc:sldMkLst>
        <pc:picChg chg="add mod">
          <ac:chgData name="Nithin T" userId="95bd3793096d4641" providerId="LiveId" clId="{7AE3858F-2C17-4DD3-BCFC-AB2A9B990B26}" dt="2026-01-29T08:56:59.733" v="146"/>
          <ac:picMkLst>
            <pc:docMk/>
            <pc:sldMk cId="0" sldId="263"/>
            <ac:picMk id="5" creationId="{D76D72E3-7385-C321-D906-9ED05FD1E622}"/>
          </ac:picMkLst>
        </pc:picChg>
      </pc:sldChg>
      <pc:sldChg chg="addSp modSp">
        <pc:chgData name="Nithin T" userId="95bd3793096d4641" providerId="LiveId" clId="{7AE3858F-2C17-4DD3-BCFC-AB2A9B990B26}" dt="2026-01-29T08:57:03.118" v="147"/>
        <pc:sldMkLst>
          <pc:docMk/>
          <pc:sldMk cId="0" sldId="264"/>
        </pc:sldMkLst>
        <pc:picChg chg="add mod">
          <ac:chgData name="Nithin T" userId="95bd3793096d4641" providerId="LiveId" clId="{7AE3858F-2C17-4DD3-BCFC-AB2A9B990B26}" dt="2026-01-29T08:57:03.118" v="147"/>
          <ac:picMkLst>
            <pc:docMk/>
            <pc:sldMk cId="0" sldId="264"/>
            <ac:picMk id="9" creationId="{1CC36989-6E49-A83C-3CA1-4B27F1F1B61A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3354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2118"/>
            <a:ext cx="11572912" cy="1520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AI-Based Crop Recommendation System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01622"/>
            <a:ext cx="130428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6923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104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284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												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												Name : Nithin </a:t>
            </a:r>
            <a:r>
              <a:rPr lang="en-US" sz="1750" dirty="0" err="1"/>
              <a:t>Thokkala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												Regi no : 12206268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												Roll no. 11</a:t>
            </a:r>
          </a:p>
        </p:txBody>
      </p:sp>
      <p:sp>
        <p:nvSpPr>
          <p:cNvPr id="7" name="Text 5"/>
          <p:cNvSpPr/>
          <p:nvPr/>
        </p:nvSpPr>
        <p:spPr>
          <a:xfrm>
            <a:off x="793790" y="55465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8053234" y="7151653"/>
            <a:ext cx="65771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Lovely Professional University, Phagwara, Jalandhar, Punjab</a:t>
            </a: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1630F2-31C4-D732-E08D-E7C934873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6724" y="7769707"/>
            <a:ext cx="3005397" cy="38183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73244EF-E462-6455-57ED-03D19067A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071" y="2968348"/>
            <a:ext cx="10323870" cy="3928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240" y="996791"/>
            <a:ext cx="7589520" cy="1387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Conclusion: Paving the Way for Smart Agriculture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77240" y="2710696"/>
            <a:ext cx="7589520" cy="4219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AI-based crop recommendation system effectively provides precise guidance using comprehensive soil and weather parameters.</a:t>
            </a:r>
            <a:endParaRPr lang="en-US" sz="170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Random Forest emerged as the most accurate and reliable predictive model among all evaluated approaches.</a:t>
            </a:r>
            <a:endParaRPr lang="en-US" sz="170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promising, the LSTM model demonstrates a need for more extensive temporal data to fully unlock its performance potential.</a:t>
            </a:r>
            <a:endParaRPr lang="en-US" sz="170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Strategic visualization and in-depth analysis significantly enhanced our understanding of intricate nutrient–crop relationships.</a:t>
            </a:r>
            <a:endParaRPr lang="en-US" sz="170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system lays a scalable foundation for future integrations, including IoT sensors, real-time weather APIs, and advanced fertilizer guidance, propelling agriculture into a new era of efficiency and sustainability.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859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Table of Contents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4837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603421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777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Introduction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428548" y="224837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603421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8" name="Text 6"/>
          <p:cNvSpPr/>
          <p:nvPr/>
        </p:nvSpPr>
        <p:spPr>
          <a:xfrm>
            <a:off x="7428548" y="2777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 Statement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352889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3883938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1" name="Text 9"/>
          <p:cNvSpPr/>
          <p:nvPr/>
        </p:nvSpPr>
        <p:spPr>
          <a:xfrm>
            <a:off x="793790" y="40582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Related Work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28548" y="352889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3883938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4" name="Text 12"/>
          <p:cNvSpPr/>
          <p:nvPr/>
        </p:nvSpPr>
        <p:spPr>
          <a:xfrm>
            <a:off x="7428548" y="40582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Proposed Approach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Proposed Solution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06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0" name="Text 18"/>
          <p:cNvSpPr/>
          <p:nvPr/>
        </p:nvSpPr>
        <p:spPr>
          <a:xfrm>
            <a:off x="7428548" y="5338763"/>
            <a:ext cx="33719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Results and Comparison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93790" y="608992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07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93790" y="6444972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3" name="Text 21"/>
          <p:cNvSpPr/>
          <p:nvPr/>
        </p:nvSpPr>
        <p:spPr>
          <a:xfrm>
            <a:off x="793790" y="66192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7428548" y="608992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08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428548" y="6444972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6" name="Text 24"/>
          <p:cNvSpPr/>
          <p:nvPr/>
        </p:nvSpPr>
        <p:spPr>
          <a:xfrm>
            <a:off x="7428548" y="66192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References</a:t>
            </a:r>
            <a:endParaRPr lang="en-US" sz="22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556F008-D8F9-8A78-E942-323CA4B6D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6724" y="7769707"/>
            <a:ext cx="3005397" cy="38183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275" y="1180624"/>
            <a:ext cx="7710249" cy="1280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Introduction: Revolutionizing Agriculture with AI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03275" y="2738199"/>
            <a:ext cx="7710249" cy="4053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Agriculture sustains nearly 58% of India's population, making efficient crop planning critical for national economic stability.</a:t>
            </a:r>
            <a:endParaRPr lang="en-US" sz="160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farming methods are vulnerable to unpredictable monsoons, soil degradation, and climate variability, leading to reduced productivity and high risks.</a:t>
            </a:r>
            <a:endParaRPr lang="en-US" sz="160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Data-driven AI and Machine Learning (ML) approaches offer superior accuracy in analyzing soil nutrients, weather patterns, and environmental factors compared to manual methods.</a:t>
            </a:r>
            <a:endParaRPr lang="en-US" sz="160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ML algorithms like Random Forest, Decision Tree, and LSTM can precisely classify soil–weather conditions to recommend the most suitable crops.</a:t>
            </a:r>
            <a:endParaRPr lang="en-US" sz="1600" dirty="0"/>
          </a:p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Integrating real-time weather updates with predictive models enables dynamic, location-specific crop recommendations, boosting yield and fostering sustainable agriculture.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54E112-8D4F-F799-CFB5-A96F601A95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6724" y="7769707"/>
            <a:ext cx="3005397" cy="3818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2927" y="630198"/>
            <a:ext cx="7570946" cy="21066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 Statement: Bridging the Gap in Crop Selection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72927" y="3070860"/>
            <a:ext cx="7570946" cy="4295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crop selection relies heavily on farmer experience, lacking scientific analysis for diverse soil and climate conditions, resulting in suboptimal decisions.</a:t>
            </a:r>
            <a:endParaRPr lang="en-US" sz="1750" dirty="0"/>
          </a:p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Unpredictable weather patterns, irregular rainfall, and nutrient imbalances severely reduce crop productivity and elevate farming risks.</a:t>
            </a:r>
            <a:endParaRPr lang="en-US" sz="1750" dirty="0"/>
          </a:p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Existing systems often fail to effectively integrate multi-parameter data (N, P, K, pH, temperature, humidity, rainfall), leading to poor crop–soil matching.</a:t>
            </a:r>
            <a:endParaRPr lang="en-US" sz="1750" dirty="0"/>
          </a:p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Farmers need an affordable, data-driven, and automated solution that offers dynamic crop recommendations based on real-time environmental changes to ensure optimal yield.</a:t>
            </a:r>
            <a:endParaRPr lang="en-US" sz="17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789822-35AA-25C6-EAE5-CA872438B8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6724" y="7769707"/>
            <a:ext cx="3005397" cy="38183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4737" y="855702"/>
            <a:ext cx="12333327" cy="673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Related Work: Advancements in Agricultural AI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54737" y="1939528"/>
            <a:ext cx="13120926" cy="5434251"/>
          </a:xfrm>
          <a:prstGeom prst="roundRect">
            <a:avLst>
              <a:gd name="adj" fmla="val 166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2357" y="1947148"/>
            <a:ext cx="13105686" cy="12706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78218" y="2077760"/>
            <a:ext cx="2185988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[1] Dash et al. (2022)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3603069" y="2077760"/>
            <a:ext cx="3492818" cy="10094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Difficulty in accurate medical image clustering for disease detection.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534751" y="2077760"/>
            <a:ext cx="3492818" cy="672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Hybrid Seeker Optimization + AI-based clustering.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11466433" y="2077760"/>
            <a:ext cx="2185988" cy="10094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Improved lesion clustering accuracy for disease analysis.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62357" y="3217783"/>
            <a:ext cx="13105686" cy="127063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78218" y="3348395"/>
            <a:ext cx="2185988" cy="672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[2] Senapaty et al. (2024)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3603069" y="3348395"/>
            <a:ext cx="3492818" cy="672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crop selection lacks precision and efficiency.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534751" y="3348395"/>
            <a:ext cx="3492818" cy="672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ML models (Random Forest, Naïve Bayes) for crop classification.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11466433" y="3348395"/>
            <a:ext cx="2185988" cy="10094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Achieved 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99.09% accuracy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crop recommendation.</a:t>
            </a:r>
            <a:endParaRPr lang="en-US" sz="1650" dirty="0"/>
          </a:p>
        </p:txBody>
      </p:sp>
      <p:sp>
        <p:nvSpPr>
          <p:cNvPr id="14" name="Shape 12"/>
          <p:cNvSpPr/>
          <p:nvPr/>
        </p:nvSpPr>
        <p:spPr>
          <a:xfrm>
            <a:off x="762357" y="4488418"/>
            <a:ext cx="13105686" cy="12706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78218" y="4619030"/>
            <a:ext cx="2185988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[3] Wen et al. (2025)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3603069" y="4619030"/>
            <a:ext cx="3492818" cy="672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Inefficient nutrient delivery and crop stress management.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7534751" y="4619030"/>
            <a:ext cx="3492818" cy="672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Nanotechnology applied to horticultural crops.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11466433" y="4619030"/>
            <a:ext cx="2185988" cy="10094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Enhanced nutrient efficiency and stress resistance.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62357" y="5759053"/>
            <a:ext cx="13105686" cy="160710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78218" y="5889665"/>
            <a:ext cx="2185988" cy="672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[4] Kumar et al. (2024)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3603069" y="5889665"/>
            <a:ext cx="3492818" cy="672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Difficulty in analyzing complex signals for classification.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7534751" y="5889665"/>
            <a:ext cx="3492818" cy="672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BCI classification models using advanced signal processing.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11466433" y="5889665"/>
            <a:ext cx="2185988" cy="1345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Improved accuracy in brain–computer interface applications.</a:t>
            </a:r>
            <a:endParaRPr lang="en-US" sz="165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81734CE-6D9D-416A-A40C-3CB331CD0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6724" y="7769707"/>
            <a:ext cx="3005397" cy="38183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2862"/>
            <a:ext cx="91649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Continued: Broader Perspectives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55269"/>
            <a:ext cx="13042821" cy="5081349"/>
          </a:xfrm>
          <a:prstGeom prst="roundRect">
            <a:avLst>
              <a:gd name="adj" fmla="val 187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162889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462" y="2306598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[6] Sharma et al. (2021)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637717" y="2306598"/>
            <a:ext cx="344697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Lack of automated crop planning.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5943" y="2306598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AI-Farm ML system.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454170" y="2306598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Faster accurate crop prediction.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176111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462" y="3319820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[7] Patel et al. (2023)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3637717" y="3319820"/>
            <a:ext cx="344697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Unsustainable crop management.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943" y="3319820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Ensemble ML models.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1454170" y="3319820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Better yield &amp; sustainability.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4189333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462" y="4333042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[8] Reddy et al. (2023)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3637717" y="4333042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real-time crop updates.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45943" y="4333042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IoT + ML precision farming.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1454170" y="4333042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recommendations.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5202555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462" y="5346263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[9] Bhattacharya et al. (2023)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3637717" y="5346263"/>
            <a:ext cx="344697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accuracy in yield prediction.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45943" y="5346263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+ analytics.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1454170" y="5346263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Improved yield prediction.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6215777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8462" y="6359485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[10] Nawaz et al. (2024)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3637717" y="6359485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Slow manual disease detection.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7545943" y="6359485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learning (CNNs).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1454170" y="6359485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&gt;95% disease detection accuracy.</a:t>
            </a:r>
            <a:endParaRPr lang="en-US" sz="17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8E38774-D11B-F3EB-C634-4E6C90B20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6724" y="7769707"/>
            <a:ext cx="3005397" cy="38183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2698" y="575191"/>
            <a:ext cx="8519279" cy="451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Approach Used: A Comprehensive Methodology</a:t>
            </a:r>
            <a:endParaRPr lang="en-US" sz="2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895" y="1211461"/>
            <a:ext cx="8314611" cy="3805357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00740" y="2161556"/>
            <a:ext cx="534596" cy="53459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524449" y="3962810"/>
            <a:ext cx="1561019" cy="601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Evaluation Metrics</a:t>
            </a:r>
            <a:endParaRPr lang="en-US" sz="13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43619" y="2162559"/>
            <a:ext cx="534596" cy="53459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557137" y="3962810"/>
            <a:ext cx="1561019" cy="601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Training</a:t>
            </a:r>
            <a:endParaRPr lang="en-US" sz="13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86999" y="2162559"/>
            <a:ext cx="534595" cy="53459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600517" y="3962810"/>
            <a:ext cx="1561019" cy="601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Extraction</a:t>
            </a:r>
            <a:endParaRPr lang="en-US" sz="13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119686" y="2162559"/>
            <a:ext cx="534596" cy="53459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3601129" y="3812455"/>
            <a:ext cx="1561020" cy="902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Preprocessing</a:t>
            </a:r>
            <a:endParaRPr lang="en-US" sz="1350" dirty="0"/>
          </a:p>
        </p:txBody>
      </p:sp>
      <p:sp>
        <p:nvSpPr>
          <p:cNvPr id="12" name="Shape 5"/>
          <p:cNvSpPr/>
          <p:nvPr/>
        </p:nvSpPr>
        <p:spPr>
          <a:xfrm>
            <a:off x="632698" y="5120521"/>
            <a:ext cx="6636425" cy="1168956"/>
          </a:xfrm>
          <a:prstGeom prst="roundRect">
            <a:avLst>
              <a:gd name="adj" fmla="val 625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13" name="Shape 6"/>
          <p:cNvSpPr/>
          <p:nvPr/>
        </p:nvSpPr>
        <p:spPr>
          <a:xfrm>
            <a:off x="617458" y="5120521"/>
            <a:ext cx="60960" cy="1168956"/>
          </a:xfrm>
          <a:prstGeom prst="roundRect">
            <a:avLst>
              <a:gd name="adj" fmla="val 99643"/>
            </a:avLst>
          </a:prstGeom>
          <a:solidFill>
            <a:srgbClr val="4950BC"/>
          </a:solidFill>
          <a:ln/>
        </p:spPr>
      </p:sp>
      <p:sp>
        <p:nvSpPr>
          <p:cNvPr id="14" name="Text 7"/>
          <p:cNvSpPr/>
          <p:nvPr/>
        </p:nvSpPr>
        <p:spPr>
          <a:xfrm>
            <a:off x="838200" y="5280303"/>
            <a:ext cx="1807726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Preprocessing</a:t>
            </a:r>
            <a:endParaRPr lang="en-US" sz="1400" dirty="0"/>
          </a:p>
        </p:txBody>
      </p:sp>
      <p:sp>
        <p:nvSpPr>
          <p:cNvPr id="15" name="Text 8"/>
          <p:cNvSpPr/>
          <p:nvPr/>
        </p:nvSpPr>
        <p:spPr>
          <a:xfrm>
            <a:off x="838200" y="5561409"/>
            <a:ext cx="6271141" cy="378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Soil–weather data is meticulously cleaned using label encoding, scaling, and outlier correction to ensure consistent and reliable model input.</a:t>
            </a:r>
            <a:endParaRPr lang="en-US" sz="1100" dirty="0"/>
          </a:p>
        </p:txBody>
      </p:sp>
      <p:sp>
        <p:nvSpPr>
          <p:cNvPr id="16" name="Shape 9"/>
          <p:cNvSpPr/>
          <p:nvPr/>
        </p:nvSpPr>
        <p:spPr>
          <a:xfrm>
            <a:off x="7361277" y="5120521"/>
            <a:ext cx="6636425" cy="1168956"/>
          </a:xfrm>
          <a:prstGeom prst="roundRect">
            <a:avLst>
              <a:gd name="adj" fmla="val 625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17" name="Shape 10"/>
          <p:cNvSpPr/>
          <p:nvPr/>
        </p:nvSpPr>
        <p:spPr>
          <a:xfrm>
            <a:off x="7346037" y="5120521"/>
            <a:ext cx="60960" cy="1168956"/>
          </a:xfrm>
          <a:prstGeom prst="roundRect">
            <a:avLst>
              <a:gd name="adj" fmla="val 99643"/>
            </a:avLst>
          </a:prstGeom>
          <a:solidFill>
            <a:srgbClr val="4950BC"/>
          </a:solidFill>
          <a:ln/>
        </p:spPr>
      </p:sp>
      <p:sp>
        <p:nvSpPr>
          <p:cNvPr id="18" name="Text 11"/>
          <p:cNvSpPr/>
          <p:nvPr/>
        </p:nvSpPr>
        <p:spPr>
          <a:xfrm>
            <a:off x="7566779" y="5280303"/>
            <a:ext cx="1807726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Extraction</a:t>
            </a:r>
            <a:endParaRPr lang="en-US" sz="1400" dirty="0"/>
          </a:p>
        </p:txBody>
      </p:sp>
      <p:sp>
        <p:nvSpPr>
          <p:cNvPr id="19" name="Text 12"/>
          <p:cNvSpPr/>
          <p:nvPr/>
        </p:nvSpPr>
        <p:spPr>
          <a:xfrm>
            <a:off x="7566779" y="5561409"/>
            <a:ext cx="6271141" cy="568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parameters such as Nitrogen (N), Phosphorus (P), Potassium (K), pH, temperature, humidity, and rainfall are thoroughly analyzed to identify crucial patterns for crop classification.</a:t>
            </a:r>
            <a:endParaRPr lang="en-US" sz="1100" dirty="0"/>
          </a:p>
        </p:txBody>
      </p:sp>
      <p:sp>
        <p:nvSpPr>
          <p:cNvPr id="20" name="Shape 13"/>
          <p:cNvSpPr/>
          <p:nvPr/>
        </p:nvSpPr>
        <p:spPr>
          <a:xfrm>
            <a:off x="632698" y="6381631"/>
            <a:ext cx="6636425" cy="979527"/>
          </a:xfrm>
          <a:prstGeom prst="roundRect">
            <a:avLst>
              <a:gd name="adj" fmla="val 746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21" name="Shape 14"/>
          <p:cNvSpPr/>
          <p:nvPr/>
        </p:nvSpPr>
        <p:spPr>
          <a:xfrm>
            <a:off x="617458" y="6381631"/>
            <a:ext cx="60960" cy="979527"/>
          </a:xfrm>
          <a:prstGeom prst="roundRect">
            <a:avLst>
              <a:gd name="adj" fmla="val 99643"/>
            </a:avLst>
          </a:prstGeom>
          <a:solidFill>
            <a:srgbClr val="4950BC"/>
          </a:solidFill>
          <a:ln/>
        </p:spPr>
      </p:sp>
      <p:sp>
        <p:nvSpPr>
          <p:cNvPr id="22" name="Text 15"/>
          <p:cNvSpPr/>
          <p:nvPr/>
        </p:nvSpPr>
        <p:spPr>
          <a:xfrm>
            <a:off x="838200" y="6541413"/>
            <a:ext cx="1807726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Training</a:t>
            </a:r>
            <a:endParaRPr lang="en-US" sz="1400" dirty="0"/>
          </a:p>
        </p:txBody>
      </p:sp>
      <p:sp>
        <p:nvSpPr>
          <p:cNvPr id="23" name="Text 16"/>
          <p:cNvSpPr/>
          <p:nvPr/>
        </p:nvSpPr>
        <p:spPr>
          <a:xfrm>
            <a:off x="838200" y="6822519"/>
            <a:ext cx="6271141" cy="378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 models (Random Forest, Logistic Regression) and Deep Learning (LSTM) are rigorously trained on normalized datasets to perform multi-class crop prediction.</a:t>
            </a:r>
            <a:endParaRPr lang="en-US" sz="1100" dirty="0"/>
          </a:p>
        </p:txBody>
      </p:sp>
      <p:sp>
        <p:nvSpPr>
          <p:cNvPr id="24" name="Shape 17"/>
          <p:cNvSpPr/>
          <p:nvPr/>
        </p:nvSpPr>
        <p:spPr>
          <a:xfrm>
            <a:off x="7361277" y="6381631"/>
            <a:ext cx="6636425" cy="979527"/>
          </a:xfrm>
          <a:prstGeom prst="roundRect">
            <a:avLst>
              <a:gd name="adj" fmla="val 746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25" name="Shape 18"/>
          <p:cNvSpPr/>
          <p:nvPr/>
        </p:nvSpPr>
        <p:spPr>
          <a:xfrm>
            <a:off x="7346037" y="6381631"/>
            <a:ext cx="60960" cy="979527"/>
          </a:xfrm>
          <a:prstGeom prst="roundRect">
            <a:avLst>
              <a:gd name="adj" fmla="val 99643"/>
            </a:avLst>
          </a:prstGeom>
          <a:solidFill>
            <a:srgbClr val="4950BC"/>
          </a:solidFill>
          <a:ln/>
        </p:spPr>
      </p:sp>
      <p:sp>
        <p:nvSpPr>
          <p:cNvPr id="26" name="Text 19"/>
          <p:cNvSpPr/>
          <p:nvPr/>
        </p:nvSpPr>
        <p:spPr>
          <a:xfrm>
            <a:off x="7566779" y="6541413"/>
            <a:ext cx="1807726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Evaluation Metrics</a:t>
            </a:r>
            <a:endParaRPr lang="en-US" sz="1400" dirty="0"/>
          </a:p>
        </p:txBody>
      </p:sp>
      <p:sp>
        <p:nvSpPr>
          <p:cNvPr id="27" name="Text 20"/>
          <p:cNvSpPr/>
          <p:nvPr/>
        </p:nvSpPr>
        <p:spPr>
          <a:xfrm>
            <a:off x="7566779" y="6822519"/>
            <a:ext cx="6271141" cy="378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Models are comprehensively assessed using accuracy, F1-score, precision, recall, ROC–AUC, and confusion matrix for robust performance comparison.</a:t>
            </a:r>
            <a:endParaRPr lang="en-US" sz="1100" dirty="0"/>
          </a:p>
        </p:txBody>
      </p:sp>
      <p:sp>
        <p:nvSpPr>
          <p:cNvPr id="28" name="Text 21"/>
          <p:cNvSpPr/>
          <p:nvPr/>
        </p:nvSpPr>
        <p:spPr>
          <a:xfrm>
            <a:off x="632698" y="7464862"/>
            <a:ext cx="13365004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Exploratory Data Analysis (EDA) using heatmaps, histograms, pairplots, and scatterplots was performed to visualize and understand feature relationships and crop behavior.</a:t>
            </a:r>
            <a:endParaRPr lang="en-US" sz="11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9DCF57C-238F-B4E0-912F-90CE7336D94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516724" y="7769707"/>
            <a:ext cx="3005397" cy="38183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91289"/>
            <a:ext cx="7556421" cy="2020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Solution Proved: An Intelligent Crop Recommendation System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93790" y="3118604"/>
            <a:ext cx="7556421" cy="4033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Developed an ML-based crop recommendation system leveraging Random Forest for its high accuracy in predictive modeling.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Implemented an LSTM deep-learning model to effectively learn complex temporal patterns from diverse soil–weather features.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Integrated EDA visualizations, including heatmaps and scatterplots, to deepen the understanding of nutrient–crop relationships and enhance model reliability.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Enabled real-time prediction capabilities with a deployable (.h5) model, ensuring immediate and actionable recommendations for farmers.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Designed a scalable framework prepared for future integration with IoT sensors, advanced weather APIs, and precise fertilizer suggestions.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955" y="819864"/>
            <a:ext cx="12365117" cy="699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Results and Comparison: Model Performance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55" y="2098000"/>
            <a:ext cx="6259354" cy="283392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550914" y="4931926"/>
            <a:ext cx="223718" cy="223718"/>
          </a:xfrm>
          <a:prstGeom prst="roundRect">
            <a:avLst>
              <a:gd name="adj" fmla="val 8175"/>
            </a:avLst>
          </a:prstGeom>
          <a:solidFill>
            <a:srgbClr val="151738"/>
          </a:solidFill>
          <a:ln/>
        </p:spPr>
      </p:sp>
      <p:sp>
        <p:nvSpPr>
          <p:cNvPr id="5" name="Text 2"/>
          <p:cNvSpPr/>
          <p:nvPr/>
        </p:nvSpPr>
        <p:spPr>
          <a:xfrm>
            <a:off x="2835593" y="4931926"/>
            <a:ext cx="1000839" cy="223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Accuracy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3988832" y="4931926"/>
            <a:ext cx="223718" cy="223718"/>
          </a:xfrm>
          <a:prstGeom prst="roundRect">
            <a:avLst>
              <a:gd name="adj" fmla="val 8175"/>
            </a:avLst>
          </a:prstGeom>
          <a:solidFill>
            <a:srgbClr val="393F9B"/>
          </a:solidFill>
          <a:ln/>
        </p:spPr>
      </p:sp>
      <p:sp>
        <p:nvSpPr>
          <p:cNvPr id="7" name="Text 4"/>
          <p:cNvSpPr/>
          <p:nvPr/>
        </p:nvSpPr>
        <p:spPr>
          <a:xfrm>
            <a:off x="4273510" y="4931926"/>
            <a:ext cx="916543" cy="223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F1-score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5711" y="2048351"/>
            <a:ext cx="6259354" cy="4977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Random Forest achieved the highest performance with approximately </a:t>
            </a:r>
            <a:r>
              <a:rPr lang="en-US" sz="1750" dirty="0">
                <a:solidFill>
                  <a:srgbClr val="FFFFFF"/>
                </a:solidFill>
                <a:highlight>
                  <a:srgbClr val="4950BC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98% accuracy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750" dirty="0">
                <a:solidFill>
                  <a:srgbClr val="FFFFFF"/>
                </a:solidFill>
                <a:highlight>
                  <a:srgbClr val="4950BC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97% F1-score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LSTM model showed strong learning with around </a:t>
            </a:r>
            <a:r>
              <a:rPr lang="en-US" sz="1750" dirty="0">
                <a:solidFill>
                  <a:srgbClr val="FFFFFF"/>
                </a:solidFill>
                <a:highlight>
                  <a:srgbClr val="4950BC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95% training accuracy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750" dirty="0">
                <a:solidFill>
                  <a:srgbClr val="FFFFFF"/>
                </a:solidFill>
                <a:highlight>
                  <a:srgbClr val="4950BC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90% validation accuracy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indicating potential for growth with more temporal data.</a:t>
            </a:r>
            <a:endParaRPr lang="en-US" sz="175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Logistic Regression served as a baseline, performing lower at approximately 80% accuracy.</a:t>
            </a:r>
            <a:endParaRPr lang="en-US" sz="175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Confusion matrix analysis confirmed high prediction accuracy for most crops, with minimal overlap among nutrient-similar crops.</a:t>
            </a:r>
            <a:endParaRPr lang="en-US" sz="1750" dirty="0"/>
          </a:p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Overall, Random Forest consistently outperformed both LSTM and Logistic Regression due to its superior ability to model complex non-linear soil–weather relationships effectively.</a:t>
            </a: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C36989-6E49-A83C-3CA1-4B27F1F1B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6724" y="7769707"/>
            <a:ext cx="3005397" cy="3818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1103</Words>
  <Application>Microsoft Office PowerPoint</Application>
  <PresentationFormat>Custom</PresentationFormat>
  <Paragraphs>118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Inter Bold</vt:lpstr>
      <vt:lpstr>Inter Light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Nithin T</cp:lastModifiedBy>
  <cp:revision>1</cp:revision>
  <dcterms:created xsi:type="dcterms:W3CDTF">2026-01-29T08:44:28Z</dcterms:created>
  <dcterms:modified xsi:type="dcterms:W3CDTF">2026-01-29T09:01:13Z</dcterms:modified>
</cp:coreProperties>
</file>